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Raleway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E1D6A44-0205-4749-8139-3F6349A34DA0}">
  <a:tblStyle styleId="{7E1D6A44-0205-4749-8139-3F6349A34DA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Medium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aleway-regular.fntdata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RalewayMedium-regular.fntdata"/><Relationship Id="rId16" Type="http://schemas.openxmlformats.org/officeDocument/2006/relationships/font" Target="fonts/Raleway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aleway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aleway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96835860a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96835860a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96835860a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96835860a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96835860a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96835860a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96835860a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96835860a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96835860a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96835860a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7Z0YDbJ7xNs" TargetMode="External"/><Relationship Id="rId4" Type="http://schemas.openxmlformats.org/officeDocument/2006/relationships/hyperlink" Target="https://nosgestesclimat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E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84050"/>
            <a:ext cx="8520600" cy="83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NUMÉRIQUE</a:t>
            </a:r>
            <a:r>
              <a:rPr b="1" lang="fr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RESPONSABLE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346925"/>
            <a:ext cx="8520600" cy="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Prendre conscience de l'impact environnemental du numérique et comment réagir</a:t>
            </a:r>
            <a:endParaRPr sz="13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3425" y="2284550"/>
            <a:ext cx="3597146" cy="27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ED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525" y="278700"/>
            <a:ext cx="6354950" cy="92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 title="Code_Generated_Imag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02150"/>
            <a:ext cx="4622550" cy="2773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 title="Code_Generated_Image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2550" y="2505985"/>
            <a:ext cx="4521450" cy="2637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ED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825" y="0"/>
            <a:ext cx="3205874" cy="320587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LES RESSOURCES NATURELLES</a:t>
            </a:r>
            <a:endParaRPr b="1" sz="27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74" name="Google Shape;74;p16"/>
          <p:cNvGraphicFramePr/>
          <p:nvPr/>
        </p:nvGraphicFramePr>
        <p:xfrm>
          <a:off x="1343050" y="111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{7E1D6A44-0205-4749-8139-3F6349A34DA0}</a:tableStyleId>
              </a:tblPr>
              <a:tblGrid>
                <a:gridCol w="1102850"/>
                <a:gridCol w="2273900"/>
                <a:gridCol w="3081125"/>
              </a:tblGrid>
              <a:tr h="593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>
                          <a:solidFill>
                            <a:srgbClr val="1F1F1F"/>
                          </a:solidFill>
                        </a:rPr>
                        <a:t>Ressource</a:t>
                      </a:r>
                      <a:endParaRPr b="1"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>
                          <a:solidFill>
                            <a:srgbClr val="1F1F1F"/>
                          </a:solidFill>
                        </a:rPr>
                        <a:t>Usage principal</a:t>
                      </a:r>
                      <a:endParaRPr b="1"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>
                          <a:solidFill>
                            <a:srgbClr val="1F1F1F"/>
                          </a:solidFill>
                        </a:rPr>
                        <a:t>Horizon d'épuisement des réserves</a:t>
                      </a:r>
                      <a:endParaRPr b="1"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91425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93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>
                          <a:solidFill>
                            <a:srgbClr val="1F1F1F"/>
                          </a:solidFill>
                        </a:rPr>
                        <a:t>Étain</a:t>
                      </a:r>
                      <a:endParaRPr b="1"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rgbClr val="1F1F1F"/>
                          </a:solidFill>
                        </a:rPr>
                        <a:t>Soudures</a:t>
                      </a:r>
                      <a:endParaRPr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rgbClr val="1F1F1F"/>
                          </a:solidFill>
                        </a:rPr>
                        <a:t>~ 10 ans (2035)</a:t>
                      </a:r>
                      <a:endParaRPr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91425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3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>
                          <a:solidFill>
                            <a:srgbClr val="1F1F1F"/>
                          </a:solidFill>
                        </a:rPr>
                        <a:t>Or</a:t>
                      </a:r>
                      <a:endParaRPr b="1"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rgbClr val="1F1F1F"/>
                          </a:solidFill>
                        </a:rPr>
                        <a:t>Connectique</a:t>
                      </a:r>
                      <a:endParaRPr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rgbClr val="1F1F1F"/>
                          </a:solidFill>
                        </a:rPr>
                        <a:t>~ 15-20 ans (2045)</a:t>
                      </a:r>
                      <a:endParaRPr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91425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3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>
                          <a:solidFill>
                            <a:srgbClr val="1F1F1F"/>
                          </a:solidFill>
                        </a:rPr>
                        <a:t>Cuivre</a:t>
                      </a:r>
                      <a:endParaRPr b="1"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rgbClr val="1F1F1F"/>
                          </a:solidFill>
                        </a:rPr>
                        <a:t>Câblage / PCB</a:t>
                      </a:r>
                      <a:endParaRPr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rgbClr val="1F1F1F"/>
                          </a:solidFill>
                        </a:rPr>
                        <a:t>~ 30-40 ans (2060)</a:t>
                      </a:r>
                      <a:endParaRPr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91425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>
                          <a:solidFill>
                            <a:srgbClr val="1F1F1F"/>
                          </a:solidFill>
                        </a:rPr>
                        <a:t>Aluminium</a:t>
                      </a:r>
                      <a:endParaRPr b="1"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rgbClr val="1F1F1F"/>
                          </a:solidFill>
                        </a:rPr>
                        <a:t>Châssis / Refroidissement</a:t>
                      </a:r>
                      <a:endParaRPr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rgbClr val="1F1F1F"/>
                          </a:solidFill>
                        </a:rPr>
                        <a:t>&gt; 80 ans (2100+)</a:t>
                      </a:r>
                      <a:endParaRPr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91425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3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100">
                          <a:solidFill>
                            <a:srgbClr val="1F1F1F"/>
                          </a:solidFill>
                        </a:rPr>
                        <a:t>Silicium</a:t>
                      </a:r>
                      <a:endParaRPr b="1"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rgbClr val="1F1F1F"/>
                          </a:solidFill>
                        </a:rPr>
                        <a:t>Micropuces</a:t>
                      </a:r>
                      <a:endParaRPr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114300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rgbClr val="1F1F1F"/>
                          </a:solidFill>
                        </a:rPr>
                        <a:t>Abondant (Épuisement non prévu)</a:t>
                      </a:r>
                      <a:endParaRPr sz="1100">
                        <a:solidFill>
                          <a:srgbClr val="1F1F1F"/>
                        </a:solidFill>
                      </a:endParaRPr>
                    </a:p>
                  </a:txBody>
                  <a:tcPr marT="152400" marB="152400" marR="91425" marL="91425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ED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523500"/>
            <a:ext cx="20964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4G/5G ou WIFI ?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6469" y="315402"/>
            <a:ext cx="3471071" cy="8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50125" y="1523500"/>
            <a:ext cx="3266400" cy="4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fr" sz="1829"/>
              <a:t>Diminuer son stockage Cloud</a:t>
            </a:r>
            <a:endParaRPr sz="1829"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2300400"/>
            <a:ext cx="304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Acheter de manière réfléchi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4139175" y="2324400"/>
            <a:ext cx="1499100" cy="4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fr" sz="1829"/>
              <a:t>Seconde vie</a:t>
            </a:r>
            <a:endParaRPr sz="1829"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3427650"/>
            <a:ext cx="2765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Recharge de la batterie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235783">
            <a:off x="5499300" y="2312224"/>
            <a:ext cx="3200924" cy="228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ED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Reportage, Simulation empreinte carbone (état)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1100" u="sng">
                <a:solidFill>
                  <a:schemeClr val="hlink"/>
                </a:solidFill>
                <a:hlinkClick r:id="rId3"/>
              </a:rPr>
              <a:t>IA : data centers vs climat ? | Décryptage | ARTE</a:t>
            </a:r>
            <a:br>
              <a:rPr lang="fr"/>
            </a:br>
            <a:br>
              <a:rPr lang="fr"/>
            </a:br>
            <a:r>
              <a:rPr lang="fr" sz="1100" u="sng">
                <a:solidFill>
                  <a:schemeClr val="hlink"/>
                </a:solidFill>
                <a:hlinkClick r:id="rId4"/>
              </a:rPr>
              <a:t>Calculez votre empreinte carbone et eau avec Nos Gestes Climat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